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8" r:id="rId2"/>
    <p:sldId id="257" r:id="rId3"/>
    <p:sldId id="259" r:id="rId4"/>
    <p:sldId id="269" r:id="rId5"/>
    <p:sldId id="258" r:id="rId6"/>
    <p:sldId id="270" r:id="rId7"/>
    <p:sldId id="266" r:id="rId8"/>
    <p:sldId id="267" r:id="rId9"/>
    <p:sldId id="260" r:id="rId10"/>
    <p:sldId id="272" r:id="rId11"/>
    <p:sldId id="271" r:id="rId12"/>
    <p:sldId id="261" r:id="rId13"/>
  </p:sldIdLst>
  <p:sldSz cx="9144000" cy="6858000" type="screen4x3"/>
  <p:notesSz cx="6711950" cy="9844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3BC0F"/>
    <a:srgbClr val="EDE812"/>
    <a:srgbClr val="E2C910"/>
    <a:srgbClr val="EDD4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5" autoAdjust="0"/>
    <p:restoredTop sz="94658" autoAdjust="0"/>
  </p:normalViewPr>
  <p:slideViewPr>
    <p:cSldViewPr>
      <p:cViewPr>
        <p:scale>
          <a:sx n="80" d="100"/>
          <a:sy n="80" d="100"/>
        </p:scale>
        <p:origin x="-1860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28" y="-102"/>
      </p:cViewPr>
      <p:guideLst>
        <p:guide orient="horz" pos="3100"/>
        <p:guide pos="211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2063" y="0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24339-F834-4DC7-A28B-CA84846D82DB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12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75188"/>
            <a:ext cx="5368925" cy="4430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0375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2063" y="9350375"/>
            <a:ext cx="290830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5E997-B449-4BA0-9A81-21B1D41C200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Diagram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5E997-B449-4BA0-9A81-21B1D41C2007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5E997-B449-4BA0-9A81-21B1D41C2007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5443D3-CB36-4442-ABA3-D4BEB2BC9E5E}" type="datetimeFigureOut">
              <a:rPr lang="en-US" smtClean="0"/>
              <a:pPr/>
              <a:t>5/11/2009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7C1C66-EA35-4463-882C-71CDB1058DDF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2k.wikispaces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lacconference.com/dw/resources/2007/todd07.ppt" TargetMode="External"/><Relationship Id="rId2" Type="http://schemas.openxmlformats.org/officeDocument/2006/relationships/hyperlink" Target="https://gnet.geelongcollege.vic.edu.au/Geewiz/StaffNet/PoliciesProceduresForms/Policies/_Assets/_documents/The%20Role%20of%20the%20Teach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ademiccommons.org/commons/essay/knowledgable-knowledge-abl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net.geelongcollege.vic.edu.au/Geewiz/StaffNet/PoliciesProceduresForms/Policies/_Assets/_documents/The%20Role%20of%20the%20Teacher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71612"/>
            <a:ext cx="7851648" cy="2643206"/>
          </a:xfrm>
        </p:spPr>
        <p:txBody>
          <a:bodyPr>
            <a:normAutofit/>
          </a:bodyPr>
          <a:lstStyle/>
          <a:p>
            <a:pPr algn="ctr"/>
            <a:r>
              <a:rPr lang="en-AU" sz="4000" dirty="0" smtClean="0">
                <a:solidFill>
                  <a:srgbClr val="00B050"/>
                </a:solidFill>
              </a:rPr>
              <a:t>Improving student outcomes: an </a:t>
            </a:r>
            <a:r>
              <a:rPr lang="en-AU" sz="5400" dirty="0" smtClean="0">
                <a:solidFill>
                  <a:srgbClr val="00B050"/>
                </a:solidFill>
              </a:rPr>
              <a:t>Information-to-Knowledge</a:t>
            </a:r>
            <a:r>
              <a:rPr lang="en-AU" sz="4000" dirty="0" smtClean="0">
                <a:solidFill>
                  <a:srgbClr val="00B050"/>
                </a:solidFill>
              </a:rPr>
              <a:t> approach at </a:t>
            </a:r>
            <a:r>
              <a:rPr lang="en-AU" sz="4000" i="1" dirty="0" smtClean="0">
                <a:solidFill>
                  <a:srgbClr val="00B050"/>
                </a:solidFill>
              </a:rPr>
              <a:t>The Geelong College</a:t>
            </a:r>
            <a:r>
              <a:rPr lang="en-AU" sz="4000" dirty="0" smtClean="0">
                <a:solidFill>
                  <a:srgbClr val="00B050"/>
                </a:solidFill>
              </a:rPr>
              <a:t>.</a:t>
            </a:r>
            <a:endParaRPr lang="en-A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en-AU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Action Research Project: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400" dirty="0" smtClean="0"/>
              <a:t>Aim – to gather evidence </a:t>
            </a:r>
            <a:r>
              <a:rPr lang="en-AU" sz="2400" dirty="0" smtClean="0"/>
              <a:t>about </a:t>
            </a:r>
            <a:r>
              <a:rPr lang="en-AU" sz="2400" dirty="0" smtClean="0"/>
              <a:t>the direct impact Information </a:t>
            </a:r>
            <a:r>
              <a:rPr lang="en-AU" sz="2400" smtClean="0"/>
              <a:t>Literacy </a:t>
            </a:r>
            <a:r>
              <a:rPr lang="en-AU" sz="2400" smtClean="0"/>
              <a:t>intervention has </a:t>
            </a:r>
            <a:r>
              <a:rPr lang="en-AU" sz="2400" dirty="0" smtClean="0"/>
              <a:t>on </a:t>
            </a:r>
            <a:r>
              <a:rPr lang="en-AU" sz="2400" dirty="0" smtClean="0"/>
              <a:t>improving student </a:t>
            </a:r>
            <a:r>
              <a:rPr lang="en-AU" sz="2400" dirty="0" smtClean="0"/>
              <a:t>learning outcomes.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Method - over Terms 3 and 4 we will work with several teachers and their classes to develop and trial lessons through zones of intervention where we assess and evaluate outcomes.</a:t>
            </a:r>
          </a:p>
          <a:p>
            <a:pPr>
              <a:buNone/>
            </a:pPr>
            <a:r>
              <a:rPr lang="en-AU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Information-to-Knowledge Wiki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For sharing information</a:t>
            </a:r>
          </a:p>
          <a:p>
            <a:r>
              <a:rPr lang="en-AU" dirty="0" smtClean="0"/>
              <a:t>To keep updated </a:t>
            </a:r>
          </a:p>
          <a:p>
            <a:endParaRPr lang="en-AU" dirty="0" smtClean="0"/>
          </a:p>
          <a:p>
            <a:pPr algn="ctr">
              <a:buNone/>
            </a:pPr>
            <a:r>
              <a:rPr lang="en-AU" sz="4000" dirty="0" smtClean="0">
                <a:solidFill>
                  <a:srgbClr val="FF0000"/>
                </a:solidFill>
                <a:hlinkClick r:id="rId2"/>
              </a:rPr>
              <a:t>www.i2k.wikispaces.com</a:t>
            </a:r>
            <a:endParaRPr lang="en-AU" sz="4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sz="1700" dirty="0" smtClean="0"/>
              <a:t>The Geelong College. (</a:t>
            </a:r>
            <a:r>
              <a:rPr lang="en-AU" sz="1700" dirty="0" err="1" smtClean="0"/>
              <a:t>n.d</a:t>
            </a:r>
            <a:r>
              <a:rPr lang="en-AU" sz="1700" dirty="0" smtClean="0"/>
              <a:t>.). </a:t>
            </a:r>
            <a:r>
              <a:rPr lang="en-AU" sz="1700" i="1" dirty="0" smtClean="0"/>
              <a:t>Strategic education plan: Tradition and innovation 2005 - 2010</a:t>
            </a:r>
            <a:r>
              <a:rPr lang="en-AU" sz="1700" dirty="0" smtClean="0"/>
              <a:t> </a:t>
            </a:r>
            <a:br>
              <a:rPr lang="en-AU" sz="1700" dirty="0" smtClean="0"/>
            </a:br>
            <a:r>
              <a:rPr lang="en-AU" sz="1700" dirty="0" smtClean="0"/>
              <a:t>[Brochure]. (Available from The Geelong College, Talbot Street, Geelong, Victoria 3220)</a:t>
            </a:r>
          </a:p>
          <a:p>
            <a:pPr>
              <a:buNone/>
            </a:pPr>
            <a:r>
              <a:rPr lang="en-AU" sz="1700" dirty="0" smtClean="0"/>
              <a:t> </a:t>
            </a:r>
          </a:p>
          <a:p>
            <a:pPr>
              <a:buNone/>
            </a:pPr>
            <a:r>
              <a:rPr lang="en-AU" sz="1700" i="1" dirty="0" smtClean="0"/>
              <a:t>The role of the teacher</a:t>
            </a:r>
            <a:r>
              <a:rPr lang="en-AU" sz="1700" dirty="0" smtClean="0"/>
              <a:t>. (2008, August 15). Retrieved May 11, 2009, from The Geelong College Web site: </a:t>
            </a:r>
            <a:r>
              <a:rPr lang="en-AU" sz="1700" dirty="0" smtClean="0">
                <a:hlinkClick r:id="rId2"/>
              </a:rPr>
              <a:t>https://gnet.geelongcollege.vic.edu.au/Geewiz/StaffNet/PoliciesProceduresForms/Policies/_Assets/_documents/The%20Role%20of%20the%20Teacher.pdf</a:t>
            </a:r>
            <a:endParaRPr lang="en-AU" sz="1700" dirty="0" smtClean="0"/>
          </a:p>
          <a:p>
            <a:pPr>
              <a:buNone/>
            </a:pPr>
            <a:endParaRPr lang="en-AU" sz="1700" dirty="0" smtClean="0"/>
          </a:p>
          <a:p>
            <a:pPr>
              <a:buNone/>
            </a:pPr>
            <a:r>
              <a:rPr lang="en-AU" sz="1700" dirty="0" smtClean="0"/>
              <a:t>Todd, R., Dr. (2007). </a:t>
            </a:r>
            <a:r>
              <a:rPr lang="en-AU" sz="1700" i="1" dirty="0" smtClean="0"/>
              <a:t>Information literacy is the solution, what's the problem?</a:t>
            </a:r>
            <a:r>
              <a:rPr lang="en-AU" sz="1700" dirty="0" smtClean="0"/>
              <a:t> [PowerPoint]. </a:t>
            </a:r>
            <a:br>
              <a:rPr lang="en-AU" sz="1700" dirty="0" smtClean="0"/>
            </a:br>
            <a:r>
              <a:rPr lang="en-AU" sz="1700" dirty="0" smtClean="0"/>
              <a:t>Retrieved May 11, 2009, from </a:t>
            </a:r>
            <a:r>
              <a:rPr lang="en-AU" sz="1700" dirty="0" smtClean="0">
                <a:hlinkClick r:id="rId3"/>
              </a:rPr>
              <a:t>www.lilacconference.com/dw/resources/2007/todd07.ppt</a:t>
            </a:r>
            <a:endParaRPr lang="en-AU" sz="1700" dirty="0" smtClean="0"/>
          </a:p>
          <a:p>
            <a:pPr>
              <a:buNone/>
            </a:pPr>
            <a:endParaRPr lang="en-AU" sz="1700" dirty="0" smtClean="0">
              <a:solidFill>
                <a:srgbClr val="D3BC0F"/>
              </a:solidFill>
            </a:endParaRPr>
          </a:p>
          <a:p>
            <a:pPr>
              <a:buNone/>
            </a:pPr>
            <a:r>
              <a:rPr lang="en-AU" sz="1700" dirty="0" err="1" smtClean="0"/>
              <a:t>Wesch</a:t>
            </a:r>
            <a:r>
              <a:rPr lang="en-AU" sz="1700" dirty="0" smtClean="0"/>
              <a:t>, M. (2009, January 7). </a:t>
            </a:r>
            <a:r>
              <a:rPr lang="en-AU" sz="1700" i="1" dirty="0" smtClean="0"/>
              <a:t>From knowledgeable to knowledge-able: Learning in new media </a:t>
            </a:r>
            <a:r>
              <a:rPr lang="en-AU" sz="1700" dirty="0" smtClean="0"/>
              <a:t/>
            </a:r>
            <a:br>
              <a:rPr lang="en-AU" sz="1700" dirty="0" smtClean="0"/>
            </a:br>
            <a:r>
              <a:rPr lang="en-AU" sz="1700" i="1" dirty="0" smtClean="0"/>
              <a:t>environments</a:t>
            </a:r>
            <a:r>
              <a:rPr lang="en-AU" sz="1700" dirty="0" smtClean="0"/>
              <a:t>. Retrieved May 11, 2009, from Kansas State University Web site: </a:t>
            </a:r>
            <a:br>
              <a:rPr lang="en-AU" sz="1700" dirty="0" smtClean="0"/>
            </a:br>
            <a:r>
              <a:rPr lang="en-AU" sz="1700" dirty="0" smtClean="0">
                <a:hlinkClick r:id="rId4"/>
              </a:rPr>
              <a:t>http://www.academiccommons.org/commons/essay/knowledgable-knowledge-able</a:t>
            </a:r>
            <a:endParaRPr lang="en-AU" sz="17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AU" sz="18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Compiled by : Jodie Heath (Teacher/Librarian – Senior School)</a:t>
            </a:r>
          </a:p>
          <a:p>
            <a:pPr>
              <a:buNone/>
            </a:pPr>
            <a:r>
              <a:rPr lang="en-AU" sz="1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Carolyn Guest (Head of Library Services – Senior School)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2714644"/>
          </a:xfrm>
        </p:spPr>
        <p:txBody>
          <a:bodyPr>
            <a:normAutofit/>
          </a:bodyPr>
          <a:lstStyle/>
          <a:p>
            <a:r>
              <a:rPr lang="en-AU" sz="3100" dirty="0" smtClean="0"/>
              <a:t>Knowledge building in the 21</a:t>
            </a:r>
            <a:r>
              <a:rPr lang="en-AU" sz="3100" baseline="30000" dirty="0" smtClean="0"/>
              <a:t>st</a:t>
            </a:r>
            <a:r>
              <a:rPr lang="en-AU" sz="3100" dirty="0" smtClean="0"/>
              <a:t> century at </a:t>
            </a:r>
            <a:r>
              <a:rPr lang="en-AU" sz="3100" i="1" dirty="0" smtClean="0"/>
              <a:t>The Geelong College</a:t>
            </a:r>
            <a:r>
              <a:rPr lang="en-AU" sz="3100" dirty="0" smtClean="0"/>
              <a:t>: Information-to-Knowledge Continuum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00634"/>
          </a:xfrm>
        </p:spPr>
        <p:txBody>
          <a:bodyPr tIns="36000">
            <a:normAutofit fontScale="92500" lnSpcReduction="10000"/>
          </a:bodyPr>
          <a:lstStyle/>
          <a:p>
            <a:pPr>
              <a:buNone/>
            </a:pPr>
            <a:endParaRPr lang="en-AU" sz="1400" dirty="0" smtClean="0"/>
          </a:p>
          <a:p>
            <a:pPr algn="just">
              <a:buNone/>
            </a:pPr>
            <a:r>
              <a:rPr lang="en-AU" sz="1800" dirty="0" smtClean="0"/>
              <a:t>	“As </a:t>
            </a:r>
            <a:r>
              <a:rPr lang="en-AU" sz="1800" dirty="0"/>
              <a:t>we increasingly move toward </a:t>
            </a:r>
            <a:r>
              <a:rPr lang="en-AU" sz="1800" dirty="0" smtClean="0"/>
              <a:t>an environment </a:t>
            </a:r>
            <a:r>
              <a:rPr lang="en-AU" sz="1800" dirty="0"/>
              <a:t>of instant and </a:t>
            </a:r>
            <a:r>
              <a:rPr lang="en-AU" sz="1800" dirty="0" smtClean="0"/>
              <a:t>infinite information</a:t>
            </a:r>
            <a:r>
              <a:rPr lang="en-AU" sz="1800" dirty="0"/>
              <a:t>, it </a:t>
            </a:r>
            <a:r>
              <a:rPr lang="en-AU" sz="1800" dirty="0" smtClean="0"/>
              <a:t>becomes </a:t>
            </a:r>
            <a:r>
              <a:rPr lang="en-AU" sz="1800" dirty="0"/>
              <a:t>less </a:t>
            </a:r>
            <a:r>
              <a:rPr lang="en-AU" sz="1800" dirty="0" smtClean="0"/>
              <a:t>important for </a:t>
            </a:r>
            <a:r>
              <a:rPr lang="en-AU" sz="1800" dirty="0"/>
              <a:t>students to know, memorize, or </a:t>
            </a:r>
            <a:r>
              <a:rPr lang="en-AU" sz="1800" dirty="0" smtClean="0"/>
              <a:t>recall information</a:t>
            </a:r>
            <a:r>
              <a:rPr lang="en-AU" sz="1800" dirty="0"/>
              <a:t>, and more </a:t>
            </a:r>
            <a:r>
              <a:rPr lang="en-AU" sz="1800" dirty="0" smtClean="0"/>
              <a:t>important </a:t>
            </a:r>
            <a:r>
              <a:rPr lang="en-AU" sz="1800" dirty="0"/>
              <a:t>for them to </a:t>
            </a:r>
            <a:r>
              <a:rPr lang="en-AU" sz="1800" dirty="0" smtClean="0"/>
              <a:t>be able </a:t>
            </a:r>
            <a:r>
              <a:rPr lang="en-AU" sz="1800" dirty="0"/>
              <a:t>to find, sort, analyze, share, discuss, </a:t>
            </a:r>
            <a:r>
              <a:rPr lang="en-AU" sz="1800" dirty="0" smtClean="0"/>
              <a:t>critique, and </a:t>
            </a:r>
            <a:r>
              <a:rPr lang="en-AU" sz="1800" dirty="0"/>
              <a:t>create information. They need to move </a:t>
            </a:r>
            <a:r>
              <a:rPr lang="en-AU" sz="1800" dirty="0" smtClean="0"/>
              <a:t>from being </a:t>
            </a:r>
            <a:r>
              <a:rPr lang="en-AU" sz="1800" dirty="0"/>
              <a:t>simply knowledgeable to being </a:t>
            </a:r>
            <a:r>
              <a:rPr lang="en-AU" sz="1800" dirty="0" smtClean="0"/>
              <a:t>knowledge-able” (</a:t>
            </a:r>
            <a:r>
              <a:rPr lang="en-AU" sz="1800" dirty="0" err="1" smtClean="0"/>
              <a:t>Wesch</a:t>
            </a:r>
            <a:r>
              <a:rPr lang="en-AU" sz="1800" dirty="0" smtClean="0"/>
              <a:t>, 2009)</a:t>
            </a:r>
          </a:p>
          <a:p>
            <a:pPr algn="just">
              <a:buNone/>
            </a:pPr>
            <a:endParaRPr lang="en-AU" sz="1800" dirty="0" smtClean="0"/>
          </a:p>
          <a:p>
            <a:pPr marL="0" indent="0" algn="just">
              <a:buNone/>
            </a:pPr>
            <a:r>
              <a:rPr lang="en-AU" sz="1800" dirty="0" smtClean="0">
                <a:solidFill>
                  <a:srgbClr val="0070C0"/>
                </a:solidFill>
              </a:rPr>
              <a:t>Through collaboration and partnership across all disciplines within </a:t>
            </a:r>
            <a:r>
              <a:rPr lang="en-AU" sz="1800" i="1" dirty="0" smtClean="0">
                <a:solidFill>
                  <a:srgbClr val="0070C0"/>
                </a:solidFill>
              </a:rPr>
              <a:t>The Geelong College </a:t>
            </a:r>
            <a:r>
              <a:rPr lang="en-AU" sz="1800" dirty="0" smtClean="0">
                <a:solidFill>
                  <a:srgbClr val="0070C0"/>
                </a:solidFill>
              </a:rPr>
              <a:t>community, the library creates learning opportunities to empower students to move from </a:t>
            </a:r>
            <a:r>
              <a:rPr lang="en-AU" sz="1800" i="1" dirty="0" smtClean="0">
                <a:solidFill>
                  <a:srgbClr val="0070C0"/>
                </a:solidFill>
              </a:rPr>
              <a:t>information seekers </a:t>
            </a:r>
            <a:r>
              <a:rPr lang="en-AU" sz="1800" dirty="0" smtClean="0">
                <a:solidFill>
                  <a:srgbClr val="0070C0"/>
                </a:solidFill>
              </a:rPr>
              <a:t>to </a:t>
            </a:r>
            <a:r>
              <a:rPr lang="en-AU" sz="1800" i="1" dirty="0" smtClean="0">
                <a:solidFill>
                  <a:srgbClr val="0070C0"/>
                </a:solidFill>
              </a:rPr>
              <a:t>knowledge creators.</a:t>
            </a:r>
          </a:p>
          <a:p>
            <a:pPr algn="just">
              <a:buNone/>
            </a:pPr>
            <a:endParaRPr lang="en-AU" sz="1800" i="1" dirty="0" smtClean="0"/>
          </a:p>
          <a:p>
            <a:pPr algn="just">
              <a:buNone/>
            </a:pPr>
            <a:r>
              <a:rPr lang="en-AU" sz="1800" dirty="0" smtClean="0"/>
              <a:t>This collaboration and partnership will:</a:t>
            </a:r>
          </a:p>
          <a:p>
            <a:pPr algn="just"/>
            <a:r>
              <a:rPr lang="en-AU" sz="1800" dirty="0" smtClean="0"/>
              <a:t>Recognise the differing discipline-based research approaches and enable students to develop and use transferrable skills, knowledge and understandings to improve learning outcomes.</a:t>
            </a:r>
          </a:p>
          <a:p>
            <a:pPr algn="just"/>
            <a:r>
              <a:rPr lang="en-AU" sz="1800" dirty="0" smtClean="0"/>
              <a:t>Provide an ICT rich environment to encourage individuals to create, navigate and connect to information, people and ideas in responsible, effective and ethical ways.</a:t>
            </a:r>
          </a:p>
          <a:p>
            <a:pPr algn="just"/>
            <a:r>
              <a:rPr lang="en-AU" sz="1800" dirty="0" smtClean="0"/>
              <a:t>Build upon students’ knowledge, skills and understandings to develop self-directed learners who are critical and reflective thinkers.</a:t>
            </a:r>
          </a:p>
          <a:p>
            <a:pPr algn="just"/>
            <a:endParaRPr lang="en-AU" sz="1800" dirty="0" smtClean="0"/>
          </a:p>
          <a:p>
            <a:pPr algn="just">
              <a:buNone/>
            </a:pPr>
            <a:endParaRPr lang="en-AU" sz="1800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428596" y="714356"/>
            <a:ext cx="8286808" cy="58579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7256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000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en-AU" sz="4000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en-AU" sz="4000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en-AU" sz="4000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en-AU" sz="3600" dirty="0" smtClean="0">
                <a:solidFill>
                  <a:srgbClr val="0070C0"/>
                </a:solidFill>
                <a:cs typeface="Times New Roman" pitchFamily="18" charset="0"/>
              </a:rPr>
              <a:t>Implementation of an Information-to-Knowledge Continuum...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64347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AU" sz="3300" dirty="0" smtClean="0">
                <a:latin typeface="+mj-lt"/>
                <a:cs typeface="Times New Roman" pitchFamily="18" charset="0"/>
              </a:rPr>
              <a:t>in line with Teaching and Learning Goals of the College Strategic Education Plan.</a:t>
            </a:r>
          </a:p>
          <a:p>
            <a:pPr marL="0" indent="0" algn="just">
              <a:buNone/>
            </a:pPr>
            <a:endParaRPr lang="en-AU" sz="3300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AU" sz="2000" b="1" dirty="0" smtClean="0">
                <a:latin typeface="Times New Roman" pitchFamily="18" charset="0"/>
                <a:cs typeface="Times New Roman" pitchFamily="18" charset="0"/>
              </a:rPr>
              <a:t>Core Commitments: The College is geared to the knowledge age of the 21</a:t>
            </a:r>
            <a:r>
              <a:rPr lang="en-AU" sz="2000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AU" sz="2000" b="1" dirty="0" smtClean="0">
                <a:latin typeface="Times New Roman" pitchFamily="18" charset="0"/>
                <a:cs typeface="Times New Roman" pitchFamily="18" charset="0"/>
              </a:rPr>
              <a:t> century: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We value deep understanding and knowledge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Our students are encouraged to be open-minded, curious and independent learners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Our students are empowered to use a range of technologies effectively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Our students will be able and keen to continue learning throughout life 	(p.22)</a:t>
            </a:r>
          </a:p>
          <a:p>
            <a:pPr>
              <a:buNone/>
            </a:pPr>
            <a:endParaRPr lang="en-A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AU" sz="2000" b="1" dirty="0" smtClean="0">
                <a:latin typeface="Times New Roman" pitchFamily="18" charset="0"/>
                <a:cs typeface="Times New Roman" pitchFamily="18" charset="0"/>
              </a:rPr>
              <a:t>Goal:  To improve student learning outcomes: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Provide activities where students engage in higher order thinking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Enhance the capacity of students for analytical and critical thinking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That practices are aligned with the acquisition of deep learning and knowledge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That the learning programs respond to the needs of our learners as well as to the world in which we live	(p.10)</a:t>
            </a:r>
            <a:endParaRPr lang="en-A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Role of the Teacher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401080" cy="40973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1800" b="1" dirty="0" smtClean="0"/>
              <a:t>Geelong College Teachers are expected to foster intellectual character in their students and use effective curriculum strategies.</a:t>
            </a:r>
          </a:p>
          <a:p>
            <a:pPr>
              <a:buNone/>
            </a:pPr>
            <a:endParaRPr lang="en-AU" sz="1800" b="1" dirty="0" smtClean="0"/>
          </a:p>
          <a:p>
            <a:pPr>
              <a:buNone/>
            </a:pPr>
            <a:r>
              <a:rPr lang="en-AU" sz="1800" dirty="0" smtClean="0"/>
              <a:t>Embedding information literacy skills will assist teachers to</a:t>
            </a:r>
          </a:p>
          <a:p>
            <a:r>
              <a:rPr lang="en-AU" sz="1800" dirty="0" smtClean="0"/>
              <a:t> give students opportunities for deeper thinking within their subjects.</a:t>
            </a:r>
          </a:p>
          <a:p>
            <a:r>
              <a:rPr lang="en-AU" sz="1800" dirty="0" smtClean="0"/>
              <a:t>recognise different teaching and learning opportunities that will foster curiosity, questioning and open-mindedness in their students.</a:t>
            </a:r>
          </a:p>
          <a:p>
            <a:r>
              <a:rPr lang="en-AU" sz="1800" dirty="0" smtClean="0"/>
              <a:t>Ensure the curriculum is relevant to the emergent issues of 21</a:t>
            </a:r>
            <a:r>
              <a:rPr lang="en-AU" sz="1800" baseline="30000" dirty="0" smtClean="0"/>
              <a:t>st</a:t>
            </a:r>
            <a:r>
              <a:rPr lang="en-AU" sz="1800" dirty="0" smtClean="0"/>
              <a:t> century life.</a:t>
            </a:r>
          </a:p>
          <a:p>
            <a:r>
              <a:rPr lang="en-AU" sz="1800" dirty="0" smtClean="0"/>
              <a:t>Integrate technology effectively into their students’ learning.</a:t>
            </a:r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pPr>
              <a:buNone/>
            </a:pPr>
            <a:endParaRPr lang="en-AU" sz="1600" dirty="0"/>
          </a:p>
        </p:txBody>
      </p:sp>
      <p:sp>
        <p:nvSpPr>
          <p:cNvPr id="4" name="Rectangle 3"/>
          <p:cNvSpPr/>
          <p:nvPr/>
        </p:nvSpPr>
        <p:spPr>
          <a:xfrm>
            <a:off x="500034" y="2214554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r>
              <a:rPr lang="en-AU" sz="1200" dirty="0" smtClean="0">
                <a:hlinkClick r:id="rId2"/>
              </a:rPr>
              <a:t>https://gnet.geelongcollege.vic.edu.au/Geewiz/StaffNet/PoliciesProceduresForms/Policies/_Assets/_documents/The%20Role%20of%20the%20Teacher.pdf</a:t>
            </a:r>
            <a:endParaRPr lang="en-AU" sz="1200" dirty="0" smtClean="0"/>
          </a:p>
          <a:p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So what does this mean for your department?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AU" dirty="0" smtClean="0"/>
              <a:t>	</a:t>
            </a:r>
          </a:p>
          <a:p>
            <a:pPr marL="0" indent="0" algn="just"/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Information Literacy skills are necessary in all discipline areas though different approaches may be used. This is because the knowledge construction </a:t>
            </a:r>
            <a:r>
              <a:rPr lang="en-AU" dirty="0" err="1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AU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how knowledge is gained in a subject varies.</a:t>
            </a:r>
          </a:p>
          <a:p>
            <a:pPr marL="0" indent="0" algn="just">
              <a:buNone/>
            </a:pPr>
            <a:endParaRPr lang="en-A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Collaboration with the College Teacher Librarians in the preparation, delivery and assessment of learning activities.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History:  Knowledge </a:t>
            </a:r>
            <a:r>
              <a:rPr lang="en-US" sz="4000" dirty="0"/>
              <a:t>Construction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428736"/>
            <a:ext cx="8686800" cy="507209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Plan investigation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Make judgments about sources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Ascertain the facts - fidelity of facts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Drawing inferences from available evidence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Gathering evidence from a variety of sources 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Documenting evidence from sources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Critically evaluate completeness of evidence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Test inferences and constructing historical claims / hypotheses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Integrate values, cultures, literal and symbolic meanings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Deal with multiple, conflicting, partial interpretations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Communicate understanding of history using conventional forms to report findings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Science: Knowledge </a:t>
            </a:r>
            <a:r>
              <a:rPr lang="en-US" sz="4000" dirty="0"/>
              <a:t>Construction</a:t>
            </a:r>
          </a:p>
        </p:txBody>
      </p:sp>
      <p:sp>
        <p:nvSpPr>
          <p:cNvPr id="62054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71612"/>
            <a:ext cx="8686800" cy="471490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/>
              <a:t>Discovery of truth:  what is asserted is either true or false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Goal is to establish – truth claims:  </a:t>
            </a:r>
            <a:r>
              <a:rPr lang="en-US" sz="2200" dirty="0" err="1"/>
              <a:t>generalisations</a:t>
            </a:r>
            <a:r>
              <a:rPr lang="en-US" sz="2200" dirty="0"/>
              <a:t>, laws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Use scientific methods to establish generalizations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Formulate hypotheses / questions based on available facts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Design and pursue investigation related to  hypothesis / question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Develop systematic approach to data collection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Record observations from sources, environment, testing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Generate, validate, </a:t>
            </a:r>
            <a:r>
              <a:rPr lang="en-US" sz="2200" dirty="0" err="1"/>
              <a:t>analyse</a:t>
            </a:r>
            <a:r>
              <a:rPr lang="en-US" sz="2200" dirty="0"/>
              <a:t>, critique and interpret evidence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Draw valid conclusions:  aim for generality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Explain how scientific knowledge is used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Construct working models to demonstrate scientific ideas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Present results using data appropriate formats</a:t>
            </a:r>
          </a:p>
          <a:p>
            <a:pPr>
              <a:lnSpc>
                <a:spcPct val="80000"/>
              </a:lnSpc>
            </a:pP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dirty="0" smtClean="0"/>
              <a:t>Information-to-Knowledge Continuum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AU" sz="2400" dirty="0" smtClean="0"/>
              <a:t>On Curriculum Navigator – on the learning plan page - there is a link to the Information-to-Knowledge Continuum. Therefore  when writing your learning plans you can refer to it and embed a zone of intervention into your  plan.</a:t>
            </a:r>
          </a:p>
          <a:p>
            <a:pPr algn="ctr">
              <a:buNone/>
            </a:pPr>
            <a:endParaRPr lang="en-AU" sz="2400" dirty="0" smtClean="0"/>
          </a:p>
          <a:p>
            <a:pPr algn="ctr">
              <a:buNone/>
            </a:pPr>
            <a:r>
              <a:rPr lang="en-AU" sz="2400" dirty="0" smtClean="0"/>
              <a:t>A </a:t>
            </a:r>
            <a:r>
              <a:rPr lang="en-AU" sz="2400" b="1" dirty="0" smtClean="0"/>
              <a:t>zone of intervention </a:t>
            </a:r>
            <a:r>
              <a:rPr lang="en-AU" sz="2400" dirty="0" smtClean="0"/>
              <a:t>could be planning an assignment with library staff to refine research tasks, targeting one information literacy skill or  an overview of the research process. </a:t>
            </a:r>
          </a:p>
          <a:p>
            <a:pPr algn="ctr">
              <a:buNone/>
            </a:pPr>
            <a:r>
              <a:rPr lang="en-AU" sz="2400" dirty="0" smtClean="0"/>
              <a:t>There is widespread research that using zones of intervention significantly improves student outcomes.</a:t>
            </a:r>
          </a:p>
          <a:p>
            <a:pPr algn="ctr">
              <a:buNone/>
            </a:pPr>
            <a:endParaRPr lang="en-AU" sz="2400" b="1" dirty="0" smtClean="0"/>
          </a:p>
          <a:p>
            <a:pPr algn="ctr">
              <a:buNone/>
            </a:pPr>
            <a:r>
              <a:rPr lang="en-AU" sz="3000" b="1" dirty="0" smtClean="0"/>
              <a:t>This a collaborative partnership</a:t>
            </a:r>
          </a:p>
          <a:p>
            <a:pPr algn="ctr">
              <a:buNone/>
            </a:pP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1524</TotalTime>
  <Words>549</Words>
  <Application>Microsoft Office PowerPoint</Application>
  <PresentationFormat>On-screen Show (4:3)</PresentationFormat>
  <Paragraphs>125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Improving student outcomes: an Information-to-Knowledge approach at The Geelong College.</vt:lpstr>
      <vt:lpstr>Knowledge building in the 21st century at The Geelong College: Information-to-Knowledge Continuum  </vt:lpstr>
      <vt:lpstr>Slide 3</vt:lpstr>
      <vt:lpstr>  Implementation of an Information-to-Knowledge Continuum...</vt:lpstr>
      <vt:lpstr>The Role of the Teacher</vt:lpstr>
      <vt:lpstr>So what does this mean for your department?</vt:lpstr>
      <vt:lpstr>History:  Knowledge Construction</vt:lpstr>
      <vt:lpstr>Science: Knowledge Construction</vt:lpstr>
      <vt:lpstr>Information-to-Knowledge Continuum</vt:lpstr>
      <vt:lpstr>What’s next?</vt:lpstr>
      <vt:lpstr>Information-to-Knowledge Wiki</vt:lpstr>
      <vt:lpstr>References</vt:lpstr>
    </vt:vector>
  </TitlesOfParts>
  <Company>The Geelong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Jodie Heath</dc:creator>
  <cp:lastModifiedBy>TGC USER</cp:lastModifiedBy>
  <cp:revision>628</cp:revision>
  <dcterms:created xsi:type="dcterms:W3CDTF">2009-04-20T00:09:38Z</dcterms:created>
  <dcterms:modified xsi:type="dcterms:W3CDTF">2009-05-11T05:27:41Z</dcterms:modified>
</cp:coreProperties>
</file>